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59" r:id="rId4"/>
    <p:sldId id="258" r:id="rId5"/>
    <p:sldId id="266" r:id="rId6"/>
    <p:sldId id="260" r:id="rId7"/>
    <p:sldId id="265" r:id="rId8"/>
    <p:sldId id="267" r:id="rId9"/>
    <p:sldId id="269" r:id="rId10"/>
    <p:sldId id="261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296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01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ose-up of wild plants growing between rocks"/>
          <p:cNvSpPr>
            <a:spLocks noGrp="1"/>
          </p:cNvSpPr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Large rock formation under dark clouds with a dirt road in the foreground"/>
          <p:cNvSpPr>
            <a:spLocks noGrp="1"/>
          </p:cNvSpPr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Close-up of a wild plant growing between lava rocks"/>
          <p:cNvSpPr>
            <a:spLocks noGrp="1"/>
          </p:cNvSpPr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terfall surrounded by a green rocky landscape"/>
          <p:cNvSpPr>
            <a:spLocks noGrp="1"/>
          </p:cNvSpPr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Moss-covered rocks"/>
          <p:cNvSpPr>
            <a:spLocks noGrp="1"/>
          </p:cNvSpPr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01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Large rock formation under dark clouds with a dirt road in the foreground"/>
          <p:cNvSpPr>
            <a:spLocks noGrp="1"/>
          </p:cNvSpPr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01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01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ebanjan Basak"/>
          <p:cNvSpPr txBox="1">
            <a:spLocks noGrp="1"/>
          </p:cNvSpPr>
          <p:nvPr>
            <p:ph type="body" idx="21"/>
          </p:nvPr>
        </p:nvSpPr>
        <p:spPr>
          <a:xfrm>
            <a:off x="1206498" y="11127848"/>
            <a:ext cx="21971003" cy="10687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sz="4000" dirty="0" err="1"/>
              <a:t>D</a:t>
            </a:r>
            <a:r>
              <a:rPr dirty="0" err="1"/>
              <a:t>ebanjan</a:t>
            </a:r>
            <a:r>
              <a:rPr dirty="0"/>
              <a:t> </a:t>
            </a:r>
            <a:r>
              <a:rPr sz="4000" dirty="0"/>
              <a:t>Basak</a:t>
            </a:r>
            <a:endParaRPr dirty="0"/>
          </a:p>
        </p:txBody>
      </p:sp>
      <p:sp>
        <p:nvSpPr>
          <p:cNvPr id="152" name="Travel Planning App"/>
          <p:cNvSpPr txBox="1">
            <a:spLocks noGrp="1"/>
          </p:cNvSpPr>
          <p:nvPr>
            <p:ph type="ctrTitle"/>
          </p:nvPr>
        </p:nvSpPr>
        <p:spPr>
          <a:xfrm>
            <a:off x="1206496" y="1939991"/>
            <a:ext cx="21971004" cy="4648201"/>
          </a:xfrm>
          <a:prstGeom prst="rect">
            <a:avLst/>
          </a:prstGeom>
        </p:spPr>
        <p:txBody>
          <a:bodyPr/>
          <a:lstStyle/>
          <a:p>
            <a:r>
              <a:rPr dirty="0"/>
              <a:t>Travel Planning App</a:t>
            </a:r>
          </a:p>
        </p:txBody>
      </p:sp>
      <p:sp>
        <p:nvSpPr>
          <p:cNvPr id="153" name="planning trips simpl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planning trips simply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80691F-297D-49C8-8123-A9FE567E5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973" y="5839921"/>
            <a:ext cx="7043159" cy="65238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A1444B-34C7-4D21-AAC8-530F03D82E42}"/>
              </a:ext>
            </a:extLst>
          </p:cNvPr>
          <p:cNvSpPr/>
          <p:nvPr/>
        </p:nvSpPr>
        <p:spPr>
          <a:xfrm>
            <a:off x="9137455" y="9816298"/>
            <a:ext cx="647485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7A0D3DA3-F412-4CC8-B9B7-3E491A3EDC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29448-59F6-4EC8-90D9-088C3080A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93" y="2203852"/>
            <a:ext cx="11060173" cy="6209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2580020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15079-6E6A-4A24-B61F-CE0D4F63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Tourism Industry at a Glance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47C07-FC84-44F5-AB42-4D2F21E28F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06500" y="2563202"/>
            <a:ext cx="21971000" cy="93478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Tourism offers great opportunities for emerging economies and developing countries.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EA0E0-B044-44A1-95A7-EDA940768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4248504"/>
            <a:ext cx="15924504" cy="82560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 creates jobs, strengthens the local economy, contributes to local infrastructure development.</a:t>
            </a:r>
          </a:p>
          <a:p>
            <a:r>
              <a:rPr lang="en-US" dirty="0"/>
              <a:t>Help to conserve the cultural assets and traditions.</a:t>
            </a:r>
          </a:p>
          <a:p>
            <a:r>
              <a:rPr lang="en-US" dirty="0"/>
              <a:t>Local people are able to benefit from the income opportunities arising from tourism.</a:t>
            </a:r>
          </a:p>
          <a:p>
            <a:r>
              <a:rPr lang="en-US" dirty="0"/>
              <a:t>It contributes 6.23% to the national GDP and 8.78% of the total employment in India.</a:t>
            </a:r>
          </a:p>
          <a:p>
            <a:r>
              <a:rPr lang="en-US" dirty="0"/>
              <a:t>Still we are not able to make full use of this industry as compared to other countries.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9E8218-BD96-4145-AF7C-882399E0F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125" y="3932016"/>
            <a:ext cx="6048375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434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roblems ?"/>
          <p:cNvSpPr txBox="1">
            <a:spLocks noGrp="1"/>
          </p:cNvSpPr>
          <p:nvPr>
            <p:ph type="ctrTitle"/>
          </p:nvPr>
        </p:nvSpPr>
        <p:spPr>
          <a:xfrm>
            <a:off x="739958" y="868158"/>
            <a:ext cx="21971004" cy="2748220"/>
          </a:xfrm>
          <a:prstGeom prst="rect">
            <a:avLst/>
          </a:prstGeom>
        </p:spPr>
        <p:txBody>
          <a:bodyPr/>
          <a:lstStyle/>
          <a:p>
            <a:r>
              <a:rPr dirty="0"/>
              <a:t>Problems ?</a:t>
            </a:r>
          </a:p>
        </p:txBody>
      </p:sp>
      <p:sp>
        <p:nvSpPr>
          <p:cNvPr id="163" name="Presentation Subtitle"/>
          <p:cNvSpPr txBox="1">
            <a:spLocks noGrp="1"/>
          </p:cNvSpPr>
          <p:nvPr>
            <p:ph type="subTitle" sz="quarter" idx="1"/>
          </p:nvPr>
        </p:nvSpPr>
        <p:spPr>
          <a:xfrm>
            <a:off x="739958" y="4508944"/>
            <a:ext cx="21971000" cy="796795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dirty="0"/>
              <a:t>A lot of research needs to be done before planning a trip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dirty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dirty="0"/>
              <a:t>Difficult to plan an organized trip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dirty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dirty="0"/>
              <a:t>Hard to choose where to go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dirty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dirty="0"/>
              <a:t>What are the requirements for the trip?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dirty="0"/>
          </a:p>
          <a:p>
            <a:pPr marL="685800" indent="-6858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dirty="0"/>
              <a:t>Difficulty in finding the right transportation</a:t>
            </a:r>
          </a:p>
          <a:p>
            <a:pPr>
              <a:spcAft>
                <a:spcPts val="1200"/>
              </a:spcAft>
            </a:pPr>
            <a:r>
              <a:rPr lang="en-US" dirty="0"/>
              <a:t>    and routes to travel in the best possible way.</a:t>
            </a:r>
          </a:p>
          <a:p>
            <a:endParaRPr lang="en-US" dirty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dirty="0"/>
              <a:t>Managing a trip budget is difficult.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dirty="0"/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03A359-B5CD-4A36-B36E-C6E5AB54E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6622" y="6580136"/>
            <a:ext cx="7639052" cy="58282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arget Audience"/>
          <p:cNvSpPr txBox="1">
            <a:spLocks noGrp="1"/>
          </p:cNvSpPr>
          <p:nvPr>
            <p:ph type="ctrTitle"/>
          </p:nvPr>
        </p:nvSpPr>
        <p:spPr>
          <a:xfrm>
            <a:off x="1206492" y="239414"/>
            <a:ext cx="21971004" cy="4070089"/>
          </a:xfrm>
          <a:prstGeom prst="rect">
            <a:avLst/>
          </a:prstGeom>
        </p:spPr>
        <p:txBody>
          <a:bodyPr/>
          <a:lstStyle/>
          <a:p>
            <a:pPr defTabSz="2365188">
              <a:defRPr sz="11252" spc="-225"/>
            </a:pPr>
            <a:r>
              <a:rPr dirty="0"/>
              <a:t>Target Audience </a:t>
            </a:r>
          </a:p>
          <a:p>
            <a:pPr defTabSz="2365188">
              <a:defRPr sz="11252" spc="-225"/>
            </a:pPr>
            <a:endParaRPr dirty="0"/>
          </a:p>
        </p:txBody>
      </p:sp>
      <p:sp>
        <p:nvSpPr>
          <p:cNvPr id="160" name="all whoever planning a trip"/>
          <p:cNvSpPr txBox="1">
            <a:spLocks noGrp="1"/>
          </p:cNvSpPr>
          <p:nvPr>
            <p:ph type="subTitle" sz="quarter" idx="1"/>
          </p:nvPr>
        </p:nvSpPr>
        <p:spPr>
          <a:xfrm>
            <a:off x="1206496" y="4106824"/>
            <a:ext cx="21971000" cy="1905001"/>
          </a:xfrm>
          <a:prstGeom prst="rect">
            <a:avLst/>
          </a:prstGeom>
        </p:spPr>
        <p:txBody>
          <a:bodyPr/>
          <a:lstStyle/>
          <a:p>
            <a:r>
              <a:rPr lang="en-IN" dirty="0"/>
              <a:t>anyone planning a trip</a:t>
            </a:r>
          </a:p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EF8B5-E9C9-4F4E-8C26-7E831C06D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23" y="6141107"/>
            <a:ext cx="6589566" cy="389425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C4349E-A50C-4B07-9E1A-84E624A0D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36" y="6190645"/>
            <a:ext cx="8741665" cy="36323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AD5285-61E4-4065-B6F9-47D1296A43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5086" y="5884625"/>
            <a:ext cx="6129328" cy="407008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CC6795-7E20-4BC8-8273-A40E9D273819}"/>
              </a:ext>
            </a:extLst>
          </p:cNvPr>
          <p:cNvSpPr txBox="1"/>
          <p:nvPr/>
        </p:nvSpPr>
        <p:spPr>
          <a:xfrm>
            <a:off x="1716130" y="10844619"/>
            <a:ext cx="46451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Student - College trip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FBF6BA-EAC3-4A35-8145-B104EDEFDB64}"/>
              </a:ext>
            </a:extLst>
          </p:cNvPr>
          <p:cNvSpPr txBox="1"/>
          <p:nvPr/>
        </p:nvSpPr>
        <p:spPr>
          <a:xfrm>
            <a:off x="8777173" y="10844619"/>
            <a:ext cx="753679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Working man - Family trip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EF795-5043-461D-8937-FAABAD18FAA8}"/>
              </a:ext>
            </a:extLst>
          </p:cNvPr>
          <p:cNvSpPr txBox="1"/>
          <p:nvPr/>
        </p:nvSpPr>
        <p:spPr>
          <a:xfrm>
            <a:off x="18342864" y="10844619"/>
            <a:ext cx="523036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Retired man - enjoying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222B197-FF60-4ADF-A019-D519C1190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102788"/>
              </p:ext>
            </p:extLst>
          </p:nvPr>
        </p:nvGraphicFramePr>
        <p:xfrm>
          <a:off x="274320" y="2073374"/>
          <a:ext cx="23810976" cy="113418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496">
                  <a:extLst>
                    <a:ext uri="{9D8B030D-6E8A-4147-A177-3AD203B41FA5}">
                      <a16:colId xmlns:a16="http://schemas.microsoft.com/office/drawing/2014/main" val="2273209801"/>
                    </a:ext>
                  </a:extLst>
                </a:gridCol>
                <a:gridCol w="3968496">
                  <a:extLst>
                    <a:ext uri="{9D8B030D-6E8A-4147-A177-3AD203B41FA5}">
                      <a16:colId xmlns:a16="http://schemas.microsoft.com/office/drawing/2014/main" val="605647927"/>
                    </a:ext>
                  </a:extLst>
                </a:gridCol>
                <a:gridCol w="3968496">
                  <a:extLst>
                    <a:ext uri="{9D8B030D-6E8A-4147-A177-3AD203B41FA5}">
                      <a16:colId xmlns:a16="http://schemas.microsoft.com/office/drawing/2014/main" val="2670391401"/>
                    </a:ext>
                  </a:extLst>
                </a:gridCol>
                <a:gridCol w="3968496">
                  <a:extLst>
                    <a:ext uri="{9D8B030D-6E8A-4147-A177-3AD203B41FA5}">
                      <a16:colId xmlns:a16="http://schemas.microsoft.com/office/drawing/2014/main" val="3489270521"/>
                    </a:ext>
                  </a:extLst>
                </a:gridCol>
                <a:gridCol w="3968496">
                  <a:extLst>
                    <a:ext uri="{9D8B030D-6E8A-4147-A177-3AD203B41FA5}">
                      <a16:colId xmlns:a16="http://schemas.microsoft.com/office/drawing/2014/main" val="728084385"/>
                    </a:ext>
                  </a:extLst>
                </a:gridCol>
                <a:gridCol w="3968496">
                  <a:extLst>
                    <a:ext uri="{9D8B030D-6E8A-4147-A177-3AD203B41FA5}">
                      <a16:colId xmlns:a16="http://schemas.microsoft.com/office/drawing/2014/main" val="2234507991"/>
                    </a:ext>
                  </a:extLst>
                </a:gridCol>
              </a:tblGrid>
              <a:tr h="2210167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982361"/>
                  </a:ext>
                </a:extLst>
              </a:tr>
              <a:tr h="982792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en-IN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3200" dirty="0" err="1"/>
                        <a:t>Tripit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3200" dirty="0" err="1"/>
                        <a:t>Wanderlog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3200" dirty="0" err="1"/>
                        <a:t>Tripadvisor</a:t>
                      </a:r>
                      <a:r>
                        <a:rPr lang="en-IN" sz="3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3200" dirty="0"/>
                        <a:t>Booking.com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3200" dirty="0" err="1"/>
                        <a:t>Goibibo</a:t>
                      </a:r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922457"/>
                  </a:ext>
                </a:extLst>
              </a:tr>
              <a:tr h="982792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800" dirty="0"/>
                        <a:t>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iOS/Android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584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sz="2400" dirty="0"/>
                        <a:t>iOS/Android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584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sz="2400" dirty="0"/>
                        <a:t>iOS/Android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584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sz="2400" dirty="0"/>
                        <a:t>iOS/Android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584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sz="2400" dirty="0"/>
                        <a:t>iOS/Android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5533"/>
                  </a:ext>
                </a:extLst>
              </a:tr>
              <a:tr h="1131214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800" dirty="0"/>
                        <a:t>Free/Paid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Free ($49 per year for Premium)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Free ($49 per year for Premium)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Free ($99 per year for Premium)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891834"/>
                  </a:ext>
                </a:extLst>
              </a:tr>
              <a:tr h="982792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800" dirty="0"/>
                        <a:t>Target Audience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Travellers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Travellers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Travellers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Travellers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Travellers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020205"/>
                  </a:ext>
                </a:extLst>
              </a:tr>
              <a:tr h="982792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800" dirty="0"/>
                        <a:t>Revenue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Paid Apps Revenue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In – app purchase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Paid Apps 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In – Apps purchase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In – App Purchase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764552"/>
                  </a:ext>
                </a:extLst>
              </a:tr>
              <a:tr h="982792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800" dirty="0"/>
                        <a:t>Main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Organizes travel plans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Travel planning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Details &amp; reviews of places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Online travel booking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Online travel booking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912992"/>
                  </a:ext>
                </a:extLst>
              </a:tr>
              <a:tr h="982792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800" dirty="0"/>
                        <a:t>Key User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Easy to manage trips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Provide places suggestions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Provide trip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Good for travel booking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Good for travel booking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024253"/>
                  </a:ext>
                </a:extLst>
              </a:tr>
              <a:tr h="982792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800" dirty="0"/>
                        <a:t>Major Pain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584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Does Not Suggest Places to Visit During Your Trip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584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sz="2400" dirty="0"/>
                        <a:t>Manual entry for itinerary</a:t>
                      </a:r>
                    </a:p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584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sz="2400" dirty="0"/>
                        <a:t>Some reviews are biased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Only used for bookings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High convenience fees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6889"/>
                  </a:ext>
                </a:extLst>
              </a:tr>
              <a:tr h="982792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IN" sz="2800" dirty="0"/>
                        <a:t>Customer Review Ratting/ Comments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4.8 out of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4.9 out of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4.8 out of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4.8 out of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4.6 out of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250550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ACB1506A-1E60-4667-8A71-C673091C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465" y="2330782"/>
            <a:ext cx="1736653" cy="17366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5E6F95E-E423-4D70-87A3-70731CBE4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9686" y="2150892"/>
            <a:ext cx="2024634" cy="20246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E5F3746-F7F1-4546-BAA1-B68130DB5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5536" y="2330782"/>
            <a:ext cx="1702306" cy="166485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6BCE1DAC-A191-47EE-AE5C-3909820BE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6147" y="2159740"/>
            <a:ext cx="2044499" cy="20246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485E20FF-5096-4586-82B3-51F576703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2506" y="2159740"/>
            <a:ext cx="2078736" cy="20787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7B620B6-84BA-4B66-9F50-A79B4FB90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638425"/>
            <a:ext cx="23810976" cy="1434949"/>
          </a:xfrm>
        </p:spPr>
        <p:txBody>
          <a:bodyPr/>
          <a:lstStyle/>
          <a:p>
            <a:r>
              <a:rPr lang="en-IN" dirty="0"/>
              <a:t>Competitor Research</a:t>
            </a:r>
          </a:p>
        </p:txBody>
      </p:sp>
    </p:spTree>
    <p:extLst>
      <p:ext uri="{BB962C8B-B14F-4D97-AF65-F5344CB8AC3E}">
        <p14:creationId xmlns:p14="http://schemas.microsoft.com/office/powerpoint/2010/main" val="269533036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arket Demands"/>
          <p:cNvSpPr txBox="1">
            <a:spLocks noGrp="1"/>
          </p:cNvSpPr>
          <p:nvPr>
            <p:ph type="ctrTitle"/>
          </p:nvPr>
        </p:nvSpPr>
        <p:spPr>
          <a:xfrm>
            <a:off x="1206496" y="197551"/>
            <a:ext cx="21971004" cy="4648201"/>
          </a:xfrm>
          <a:prstGeom prst="rect">
            <a:avLst/>
          </a:prstGeom>
        </p:spPr>
        <p:txBody>
          <a:bodyPr/>
          <a:lstStyle/>
          <a:p>
            <a:pPr defTabSz="2365188">
              <a:defRPr sz="11252" spc="-225"/>
            </a:pPr>
            <a:r>
              <a:rPr lang="en-IN" dirty="0"/>
              <a:t>Research</a:t>
            </a:r>
            <a:endParaRPr dirty="0"/>
          </a:p>
          <a:p>
            <a:pPr defTabSz="2365188">
              <a:defRPr sz="11252" spc="-225"/>
            </a:pPr>
            <a:endParaRPr dirty="0"/>
          </a:p>
        </p:txBody>
      </p:sp>
      <p:sp>
        <p:nvSpPr>
          <p:cNvPr id="167" name="Presentation Subtitle"/>
          <p:cNvSpPr txBox="1">
            <a:spLocks noGrp="1"/>
          </p:cNvSpPr>
          <p:nvPr>
            <p:ph type="subTitle" sz="quarter" idx="1"/>
          </p:nvPr>
        </p:nvSpPr>
        <p:spPr>
          <a:xfrm>
            <a:off x="1206496" y="5249612"/>
            <a:ext cx="21971000" cy="7159215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dirty="0"/>
              <a:t>Travel and tourism apps are 7</a:t>
            </a:r>
            <a:r>
              <a:rPr lang="en-IN" baseline="30000" dirty="0"/>
              <a:t>th</a:t>
            </a:r>
            <a:r>
              <a:rPr lang="en-IN" dirty="0"/>
              <a:t> most downloaded category of apps.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IN" dirty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dirty="0"/>
              <a:t>Despite having so many apps and websites, people still spend more time planning a trip.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dirty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dirty="0"/>
              <a:t>as travel information scattered across multiple apps and sites.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dirty="0"/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79DB-0B03-4A15-B3CC-8B7903E35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6288" y="1005272"/>
            <a:ext cx="3883291" cy="38404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7F26-8728-4EBE-AB46-9C9EDA12F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387" y="239474"/>
            <a:ext cx="21971000" cy="1433163"/>
          </a:xfrm>
        </p:spPr>
        <p:txBody>
          <a:bodyPr/>
          <a:lstStyle/>
          <a:p>
            <a:r>
              <a:rPr lang="en-IN" dirty="0"/>
              <a:t>Auto - Itinerary Generator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A3AB6-E744-4432-8FE9-23DD29246F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9387" y="1460292"/>
            <a:ext cx="21971000" cy="934780"/>
          </a:xfrm>
        </p:spPr>
        <p:txBody>
          <a:bodyPr/>
          <a:lstStyle/>
          <a:p>
            <a:r>
              <a:rPr lang="en-US" dirty="0"/>
              <a:t>one plan does not suit everyone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5270A-1FCD-4EA6-AEC0-20DAC6F73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9387" y="2714526"/>
            <a:ext cx="22949081" cy="11832335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9100" dirty="0"/>
              <a:t>Customised tour plan according to user preferences.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IN" sz="9100" dirty="0"/>
              <a:t>Detailed </a:t>
            </a:r>
            <a:r>
              <a:rPr lang="en-IN" sz="12000" dirty="0"/>
              <a:t>– </a:t>
            </a:r>
            <a:r>
              <a:rPr lang="en-IN" sz="7600" dirty="0"/>
              <a:t>things to do – must sea, top activities, places to explore</a:t>
            </a:r>
            <a:endParaRPr lang="en-IN" sz="6700" dirty="0"/>
          </a:p>
          <a:p>
            <a:pPr marL="0" indent="0">
              <a:spcBef>
                <a:spcPts val="1200"/>
              </a:spcBef>
              <a:buNone/>
            </a:pPr>
            <a:r>
              <a:rPr lang="en-IN" sz="7600" dirty="0"/>
              <a:t>     	       recommend transportation and accommodation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IN" sz="7600" dirty="0"/>
              <a:t>	       local food recommendation – experience the local life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IN" sz="7600" dirty="0"/>
              <a:t>	       suggested local stores and business – buy souvenir to make trip memorable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IN" sz="7600" dirty="0"/>
              <a:t>	       requirements for the trip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IN" sz="7600" dirty="0"/>
              <a:t>	       weather updates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IN" sz="7600" dirty="0"/>
              <a:t>	       different languages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9000" dirty="0"/>
              <a:t>Ordered – optimized routes, </a:t>
            </a:r>
            <a:r>
              <a:rPr lang="en-US" sz="9000" dirty="0"/>
              <a:t>automatically rearrange the best route</a:t>
            </a:r>
          </a:p>
          <a:p>
            <a:pPr>
              <a:spcBef>
                <a:spcPts val="3000"/>
              </a:spcBef>
              <a:buFont typeface="Wingdings" panose="05000000000000000000" pitchFamily="2" charset="2"/>
              <a:buChar char="Ø"/>
            </a:pPr>
            <a:r>
              <a:rPr lang="en-IN" sz="9000" dirty="0"/>
              <a:t> Manage budget – provide best possible trip.</a:t>
            </a:r>
          </a:p>
          <a:p>
            <a:pPr>
              <a:spcBef>
                <a:spcPts val="3000"/>
              </a:spcBef>
              <a:buFont typeface="Wingdings" panose="05000000000000000000" pitchFamily="2" charset="2"/>
              <a:buChar char="Ø"/>
            </a:pPr>
            <a:r>
              <a:rPr lang="en-IN" sz="9000" dirty="0"/>
              <a:t> Further edit the itinerary </a:t>
            </a:r>
          </a:p>
          <a:p>
            <a:pPr>
              <a:spcBef>
                <a:spcPts val="3000"/>
              </a:spcBef>
              <a:buFont typeface="Wingdings" panose="05000000000000000000" pitchFamily="2" charset="2"/>
              <a:buChar char="Ø"/>
            </a:pPr>
            <a:r>
              <a:rPr lang="en-IN" sz="9000" dirty="0"/>
              <a:t> Book tickets – directly from source</a:t>
            </a:r>
          </a:p>
          <a:p>
            <a:pPr>
              <a:spcBef>
                <a:spcPts val="3000"/>
              </a:spcBef>
              <a:buFont typeface="Wingdings" panose="05000000000000000000" pitchFamily="2" charset="2"/>
              <a:buChar char="Ø"/>
            </a:pPr>
            <a:r>
              <a:rPr lang="en-IN" sz="9000" dirty="0"/>
              <a:t> Share itinerary with friends and family </a:t>
            </a:r>
          </a:p>
          <a:p>
            <a:pPr>
              <a:spcBef>
                <a:spcPts val="3000"/>
              </a:spcBef>
              <a:buFont typeface="Wingdings" panose="05000000000000000000" pitchFamily="2" charset="2"/>
              <a:buChar char="Ø"/>
            </a:pPr>
            <a:r>
              <a:rPr lang="en-IN" sz="9000" dirty="0"/>
              <a:t> Geo tracking will be provided</a:t>
            </a:r>
          </a:p>
          <a:p>
            <a:pPr>
              <a:spcBef>
                <a:spcPts val="3000"/>
              </a:spcBef>
              <a:buFont typeface="Wingdings" panose="05000000000000000000" pitchFamily="2" charset="2"/>
              <a:buChar char="Ø"/>
            </a:pPr>
            <a:r>
              <a:rPr lang="en-IN" sz="9000" dirty="0"/>
              <a:t> Sync plan with calendar. </a:t>
            </a:r>
            <a:r>
              <a:rPr lang="en-IN" sz="12800" dirty="0"/>
              <a:t>	       </a:t>
            </a:r>
          </a:p>
          <a:p>
            <a:pPr marL="0" indent="0">
              <a:buNone/>
            </a:pPr>
            <a:endParaRPr lang="en-IN" sz="1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AE9FB0-D7BA-4F9E-A2B5-879610127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661" y="170877"/>
            <a:ext cx="4176122" cy="42828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4A97BB-164F-461F-974F-B32B34E3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117" y="9030853"/>
            <a:ext cx="4176122" cy="42828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D0080E-D327-4F6A-AA5D-8383B14EA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459" y="5040483"/>
            <a:ext cx="4176122" cy="42828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D53DBB-9C6E-4BF4-9E4D-2A808A8A5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4446">
            <a:off x="17769797" y="3356082"/>
            <a:ext cx="4712214" cy="20771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ACFE65-2CCE-49EC-88C0-68CB1280A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90589">
            <a:off x="17713433" y="8790255"/>
            <a:ext cx="4611852" cy="1889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6A0995-6F3B-4662-AB3E-09AAFE866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1404">
            <a:off x="17267660" y="1041168"/>
            <a:ext cx="3242122" cy="2813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EB30E3-BD29-4ACD-87C1-65757E3153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7137">
            <a:off x="20371306" y="5981625"/>
            <a:ext cx="3332480" cy="2555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7A204B-946F-444C-945E-B2C0254227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6322">
            <a:off x="14712494" y="9955735"/>
            <a:ext cx="3647745" cy="24330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630321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429D-176D-43E9-ABC5-01D9A2AB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Ask the expert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711B0-B3CE-4D8A-94AA-5EC279489E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N" dirty="0"/>
              <a:t>Want to know more about the place ?</a:t>
            </a:r>
          </a:p>
        </p:txBody>
      </p:sp>
      <p:sp>
        <p:nvSpPr>
          <p:cNvPr id="5" name="AutoShape 2" descr="6 Common Business Travel Problems and Their Solutions | Inc.com">
            <a:extLst>
              <a:ext uri="{FF2B5EF4-FFF2-40B4-BE49-F238E27FC236}">
                <a16:creationId xmlns:a16="http://schemas.microsoft.com/office/drawing/2014/main" id="{B59FBD84-347E-4009-BD1D-8FCF152D4182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9792664" y="3681062"/>
            <a:ext cx="11375022" cy="388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914400" indent="-914400">
              <a:buFont typeface="+mj-lt"/>
              <a:buAutoNum type="arabicPeriod"/>
            </a:pPr>
            <a:r>
              <a:rPr lang="en-IN" dirty="0"/>
              <a:t> connect with our expert guides </a:t>
            </a:r>
          </a:p>
          <a:p>
            <a:pPr marL="914400" indent="-914400">
              <a:buFont typeface="+mj-lt"/>
              <a:buAutoNum type="arabicPeriod"/>
            </a:pPr>
            <a:r>
              <a:rPr lang="en-IN" dirty="0"/>
              <a:t> upload image of that place </a:t>
            </a:r>
          </a:p>
          <a:p>
            <a:pPr marL="914400" indent="-914400">
              <a:buFont typeface="+mj-lt"/>
              <a:buAutoNum type="arabicPeriod"/>
            </a:pPr>
            <a:r>
              <a:rPr lang="en-IN" dirty="0"/>
              <a:t> ask doubts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648B2-D5A9-4051-A083-5B85C5379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3084" y="8699712"/>
            <a:ext cx="6964416" cy="39174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798295-86C4-410A-8C0D-48AD960A4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264" y="3567050"/>
            <a:ext cx="5993613" cy="39932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BA5732-3760-464F-B8D2-39D16B917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6772" y="9091591"/>
            <a:ext cx="3133725" cy="313372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7EEE2B4-B9FA-412D-89D7-0F12858D84D0}"/>
              </a:ext>
            </a:extLst>
          </p:cNvPr>
          <p:cNvSpPr txBox="1">
            <a:spLocks/>
          </p:cNvSpPr>
          <p:nvPr/>
        </p:nvSpPr>
        <p:spPr>
          <a:xfrm>
            <a:off x="1206500" y="7946603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IN" dirty="0"/>
              <a:t>Got stuck or facing any issue ? </a:t>
            </a:r>
          </a:p>
        </p:txBody>
      </p:sp>
      <p:sp>
        <p:nvSpPr>
          <p:cNvPr id="10" name="AutoShape 2" descr="6 Common Business Travel Problems and Their Solutions | Inc.com">
            <a:extLst>
              <a:ext uri="{FF2B5EF4-FFF2-40B4-BE49-F238E27FC236}">
                <a16:creationId xmlns:a16="http://schemas.microsoft.com/office/drawing/2014/main" id="{1DFAF32F-4AEF-4DDF-AA10-F950EB90DEB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151750" y="9261378"/>
            <a:ext cx="11375022" cy="388554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IN" dirty="0"/>
              <a:t> Raise an alert </a:t>
            </a:r>
          </a:p>
          <a:p>
            <a:pPr marL="685800" indent="-685800" hangingPunct="1">
              <a:buFont typeface="Arial" panose="020B0604020202020204" pitchFamily="34" charset="0"/>
              <a:buChar char="•"/>
            </a:pPr>
            <a:r>
              <a:rPr lang="en-IN" dirty="0"/>
              <a:t>Lost way</a:t>
            </a:r>
          </a:p>
          <a:p>
            <a:pPr marL="685800" indent="-685800" hangingPunct="1">
              <a:buFont typeface="Arial" panose="020B0604020202020204" pitchFamily="34" charset="0"/>
              <a:buChar char="•"/>
            </a:pPr>
            <a:r>
              <a:rPr lang="en-IN" dirty="0"/>
              <a:t>Health related problem</a:t>
            </a:r>
          </a:p>
          <a:p>
            <a:pPr hangingPunct="1"/>
            <a:r>
              <a:rPr lang="en-US" dirty="0"/>
              <a:t>Our experts will provide the best guidance.</a:t>
            </a:r>
            <a:endParaRPr lang="en-IN" dirty="0"/>
          </a:p>
          <a:p>
            <a:pPr marL="685800" indent="-685800" hangingPunct="1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25513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A1DFD-219E-4613-9D73-EE1B941F7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Purpose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AE0F4-2FB4-4613-977D-E1FF9ADEBA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06500" y="2850662"/>
            <a:ext cx="21971000" cy="934780"/>
          </a:xfrm>
        </p:spPr>
        <p:txBody>
          <a:bodyPr>
            <a:normAutofit fontScale="85000" lnSpcReduction="10000"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dirty="0"/>
              <a:t>Creating traveling experiences for tourists rather than just attractions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4AFF8-231C-4FE0-9F9B-B2837FB70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8020" y="4008900"/>
            <a:ext cx="21971000" cy="2810664"/>
          </a:xfrm>
        </p:spPr>
        <p:txBody>
          <a:bodyPr>
            <a:normAutofit/>
          </a:bodyPr>
          <a:lstStyle/>
          <a:p>
            <a:r>
              <a:rPr lang="en-US" sz="4800" dirty="0"/>
              <a:t>Traveling is an experience rather than just visiting attractions!</a:t>
            </a:r>
          </a:p>
          <a:p>
            <a:r>
              <a:rPr lang="en-US" sz="4800" dirty="0"/>
              <a:t>built up experiences and memories to take back home.</a:t>
            </a:r>
            <a:endParaRPr lang="en-IN" sz="48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D7117A6-EE26-4524-80A6-95C6DEE54C8C}"/>
              </a:ext>
            </a:extLst>
          </p:cNvPr>
          <p:cNvSpPr txBox="1">
            <a:spLocks/>
          </p:cNvSpPr>
          <p:nvPr/>
        </p:nvSpPr>
        <p:spPr>
          <a:xfrm>
            <a:off x="1206500" y="6534630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685800" indent="-685800" algn="l" fontAlgn="auto">
              <a:buFont typeface="Wingdings" panose="05000000000000000000" pitchFamily="2" charset="2"/>
              <a:buChar char="Ø"/>
            </a:pPr>
            <a:r>
              <a:rPr lang="en-US" dirty="0">
                <a:latin typeface="unset"/>
              </a:rPr>
              <a:t>V</a:t>
            </a:r>
            <a:r>
              <a:rPr lang="en-US" b="1" i="0" dirty="0">
                <a:effectLst/>
                <a:latin typeface="unset"/>
              </a:rPr>
              <a:t>isit the Unseen and unexplored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7E3417-09FD-45F0-B10E-51A29B05942A}"/>
              </a:ext>
            </a:extLst>
          </p:cNvPr>
          <p:cNvSpPr txBox="1">
            <a:spLocks/>
          </p:cNvSpPr>
          <p:nvPr/>
        </p:nvSpPr>
        <p:spPr>
          <a:xfrm>
            <a:off x="1938020" y="7927490"/>
            <a:ext cx="21971000" cy="281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sz="4800" dirty="0"/>
              <a:t>We still need to explore the unseen and the unexplored!</a:t>
            </a:r>
            <a:endParaRPr lang="en-IN" sz="48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FABB12D-8992-4EFF-9C85-D90482775762}"/>
              </a:ext>
            </a:extLst>
          </p:cNvPr>
          <p:cNvSpPr txBox="1">
            <a:spLocks/>
          </p:cNvSpPr>
          <p:nvPr/>
        </p:nvSpPr>
        <p:spPr>
          <a:xfrm>
            <a:off x="1206500" y="9419575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685800" indent="-685800" algn="l" fontAlgn="auto">
              <a:buFont typeface="Wingdings" panose="05000000000000000000" pitchFamily="2" charset="2"/>
              <a:buChar char="Ø"/>
            </a:pPr>
            <a:r>
              <a:rPr lang="en-US" dirty="0">
                <a:latin typeface="unset"/>
              </a:rPr>
              <a:t>Promoting culture and tradition of that place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E91BE27-931F-4E2D-ABD9-A21BFAB5D780}"/>
              </a:ext>
            </a:extLst>
          </p:cNvPr>
          <p:cNvSpPr txBox="1">
            <a:spLocks/>
          </p:cNvSpPr>
          <p:nvPr/>
        </p:nvSpPr>
        <p:spPr>
          <a:xfrm>
            <a:off x="1938020" y="10576152"/>
            <a:ext cx="21671788" cy="281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sz="4800" dirty="0"/>
              <a:t>Every destination has its own unique story.</a:t>
            </a:r>
          </a:p>
          <a:p>
            <a:pPr hangingPunct="1"/>
            <a:r>
              <a:rPr lang="en-US" sz="4800" dirty="0"/>
              <a:t>So let us just make them more popular and tourist-friendly to offer a best experience to the travelers.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29016574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650</Words>
  <Application>Microsoft Office PowerPoint</Application>
  <PresentationFormat>Custom</PresentationFormat>
  <Paragraphs>130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Helvetica Neue</vt:lpstr>
      <vt:lpstr>Helvetica Neue Medium</vt:lpstr>
      <vt:lpstr>unset</vt:lpstr>
      <vt:lpstr>Wingdings</vt:lpstr>
      <vt:lpstr>20_BasicBlack</vt:lpstr>
      <vt:lpstr>Travel Planning App</vt:lpstr>
      <vt:lpstr>Tourism Industry at a Glance</vt:lpstr>
      <vt:lpstr>Problems ?</vt:lpstr>
      <vt:lpstr>Target Audience  </vt:lpstr>
      <vt:lpstr>Competitor Research</vt:lpstr>
      <vt:lpstr>Research </vt:lpstr>
      <vt:lpstr>Auto - Itinerary Generator</vt:lpstr>
      <vt:lpstr>Ask the expert </vt:lpstr>
      <vt:lpstr>Purpose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Planning App</dc:title>
  <cp:lastModifiedBy>basakdebanjan2001@gmail.com</cp:lastModifiedBy>
  <cp:revision>5</cp:revision>
  <dcterms:modified xsi:type="dcterms:W3CDTF">2022-11-09T18:53:04Z</dcterms:modified>
</cp:coreProperties>
</file>